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4" r:id="rId10"/>
    <p:sldId id="266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82EB02BF-B610-4304-9621-A63F420B2DCE}" type="datetimeFigureOut">
              <a:rPr lang="de-DE" smtClean="0"/>
              <a:t>23.06.2018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09172FD6-B49E-4AD8-8D8B-7B75A29F4A8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B02BF-B610-4304-9621-A63F420B2DCE}" type="datetimeFigureOut">
              <a:rPr lang="de-DE" smtClean="0"/>
              <a:t>23.06.2018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2FD6-B49E-4AD8-8D8B-7B75A29F4A8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B02BF-B610-4304-9621-A63F420B2DCE}" type="datetimeFigureOut">
              <a:rPr lang="de-DE" smtClean="0"/>
              <a:t>23.06.2018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2FD6-B49E-4AD8-8D8B-7B75A29F4A8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B02BF-B610-4304-9621-A63F420B2DCE}" type="datetimeFigureOut">
              <a:rPr lang="de-DE" smtClean="0"/>
              <a:t>23.06.2018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2FD6-B49E-4AD8-8D8B-7B75A29F4A8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B02BF-B610-4304-9621-A63F420B2DCE}" type="datetimeFigureOut">
              <a:rPr lang="de-DE" smtClean="0"/>
              <a:t>23.06.2018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2FD6-B49E-4AD8-8D8B-7B75A29F4A8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B02BF-B610-4304-9621-A63F420B2DCE}" type="datetimeFigureOut">
              <a:rPr lang="de-DE" smtClean="0"/>
              <a:t>23.06.2018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2FD6-B49E-4AD8-8D8B-7B75A29F4A88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B02BF-B610-4304-9621-A63F420B2DCE}" type="datetimeFigureOut">
              <a:rPr lang="de-DE" smtClean="0"/>
              <a:t>23.06.2018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2FD6-B49E-4AD8-8D8B-7B75A29F4A88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B02BF-B610-4304-9621-A63F420B2DCE}" type="datetimeFigureOut">
              <a:rPr lang="de-DE" smtClean="0"/>
              <a:t>23.06.2018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2FD6-B49E-4AD8-8D8B-7B75A29F4A8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B02BF-B610-4304-9621-A63F420B2DCE}" type="datetimeFigureOut">
              <a:rPr lang="de-DE" smtClean="0"/>
              <a:t>23.06.2018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2FD6-B49E-4AD8-8D8B-7B75A29F4A8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82EB02BF-B610-4304-9621-A63F420B2DCE}" type="datetimeFigureOut">
              <a:rPr lang="de-DE" smtClean="0"/>
              <a:t>23.06.2018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09172FD6-B49E-4AD8-8D8B-7B75A29F4A8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82EB02BF-B610-4304-9621-A63F420B2DCE}" type="datetimeFigureOut">
              <a:rPr lang="de-DE" smtClean="0"/>
              <a:t>23.06.2018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09172FD6-B49E-4AD8-8D8B-7B75A29F4A8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2EB02BF-B610-4304-9621-A63F420B2DCE}" type="datetimeFigureOut">
              <a:rPr lang="de-DE" smtClean="0"/>
              <a:t>23.06.2018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9172FD6-B49E-4AD8-8D8B-7B75A29F4A88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ha-oesterreich.at/news/index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F_2U95AB7I&amp;t=620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Hochbegabung und Begabtenförderung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Patricia Buttinger – </a:t>
            </a:r>
            <a:r>
              <a:rPr lang="de-DE" dirty="0" err="1" smtClean="0"/>
              <a:t>SoSe</a:t>
            </a:r>
            <a:r>
              <a:rPr lang="de-DE" dirty="0" smtClean="0"/>
              <a:t> 2018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12363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Quellen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/>
              <a:t>Feger, B. (1988). Hochbegabung : Chancen und Probleme (1. Aufl.. </a:t>
            </a:r>
            <a:r>
              <a:rPr lang="de-DE" sz="1800" dirty="0" err="1"/>
              <a:t>ed</a:t>
            </a:r>
            <a:r>
              <a:rPr lang="de-DE" sz="1800" dirty="0"/>
              <a:t>., Huber-Psychologie-Sachbuch). Huber</a:t>
            </a:r>
            <a:r>
              <a:rPr lang="de-DE" sz="1800" dirty="0" smtClean="0"/>
              <a:t>.</a:t>
            </a:r>
          </a:p>
          <a:p>
            <a:r>
              <a:rPr lang="de-DE" sz="1800" dirty="0"/>
              <a:t>Ziegler, A. (2008). </a:t>
            </a:r>
            <a:r>
              <a:rPr lang="de-DE" sz="1800" dirty="0" smtClean="0"/>
              <a:t>Hochbegabung. </a:t>
            </a:r>
            <a:r>
              <a:rPr lang="de-DE" sz="1800" dirty="0"/>
              <a:t>Reinhardt</a:t>
            </a:r>
            <a:r>
              <a:rPr lang="de-DE" sz="1800" dirty="0" smtClean="0"/>
              <a:t>.</a:t>
            </a:r>
          </a:p>
          <a:p>
            <a:r>
              <a:rPr lang="de-DE" sz="1800" dirty="0"/>
              <a:t>Schick, H. (2008). Hochbegabung und Schule (Talentförderung - </a:t>
            </a:r>
            <a:r>
              <a:rPr lang="de-DE" sz="1800" dirty="0" err="1"/>
              <a:t>Expertiseentwicklung</a:t>
            </a:r>
            <a:r>
              <a:rPr lang="de-DE" sz="1800" dirty="0"/>
              <a:t> - Leistungsexzellenz). LIT</a:t>
            </a:r>
            <a:r>
              <a:rPr lang="de-DE" sz="1800" dirty="0" smtClean="0"/>
              <a:t>.</a:t>
            </a:r>
          </a:p>
          <a:p>
            <a:r>
              <a:rPr lang="de-DE" sz="1800" smtClean="0">
                <a:hlinkClick r:id="rId2"/>
              </a:rPr>
              <a:t>http</a:t>
            </a:r>
            <a:r>
              <a:rPr lang="de-DE" sz="1800" dirty="0">
                <a:hlinkClick r:id="rId2"/>
              </a:rPr>
              <a:t>://</a:t>
            </a:r>
            <a:r>
              <a:rPr lang="de-DE" sz="1800" dirty="0" smtClean="0">
                <a:hlinkClick r:id="rId2"/>
              </a:rPr>
              <a:t>www.echa-oesterreich.at/news/index.php</a:t>
            </a:r>
            <a:r>
              <a:rPr lang="de-DE" sz="1800" dirty="0" smtClean="0"/>
              <a:t> (17.6.2018)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49376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Inhalt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Was ist Hochbegabung?</a:t>
            </a:r>
          </a:p>
          <a:p>
            <a:r>
              <a:rPr lang="de-DE" dirty="0" smtClean="0"/>
              <a:t>Wie erkennt man Hochbegabung?</a:t>
            </a:r>
          </a:p>
          <a:p>
            <a:r>
              <a:rPr lang="de-DE" dirty="0" smtClean="0"/>
              <a:t>Förderungsmöglichkeiten</a:t>
            </a:r>
          </a:p>
          <a:p>
            <a:r>
              <a:rPr lang="de-DE" dirty="0" smtClean="0"/>
              <a:t>Videoclips</a:t>
            </a: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645024"/>
            <a:ext cx="2664296" cy="19944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939598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ist Hochbegabung?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Zahlreiche Definitionen</a:t>
            </a:r>
          </a:p>
          <a:p>
            <a:r>
              <a:rPr lang="de-DE" dirty="0" smtClean="0"/>
              <a:t>Hintergrund der Kultur, Werte, Einstellungen usw.</a:t>
            </a:r>
          </a:p>
          <a:p>
            <a:r>
              <a:rPr lang="de-DE" dirty="0" smtClean="0"/>
              <a:t>Begabung = Potenzial, das sich in entsprechenden Leistungen zeigen lässt</a:t>
            </a:r>
          </a:p>
          <a:p>
            <a:r>
              <a:rPr lang="de-DE" dirty="0" smtClean="0"/>
              <a:t>IQ?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3694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Mehr – Faktoren - Modell</a:t>
            </a:r>
            <a:endParaRPr lang="de-DE" dirty="0"/>
          </a:p>
        </p:txBody>
      </p:sp>
      <p:pic>
        <p:nvPicPr>
          <p:cNvPr id="4" name="Inhaltsplatzhalter 3" descr="Bildergebnis fÃ¼r renzulli hochbegabu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132856"/>
            <a:ext cx="5112567" cy="35776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6764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Weitere Bereiche der Hochbegabung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Sportliche Hochbegabung</a:t>
            </a:r>
          </a:p>
          <a:p>
            <a:r>
              <a:rPr lang="de-DE" dirty="0" smtClean="0"/>
              <a:t>Musisch – künstlerische Hochbegabung</a:t>
            </a:r>
          </a:p>
          <a:p>
            <a:r>
              <a:rPr lang="de-DE" dirty="0" smtClean="0"/>
              <a:t>Hochbegabung im sozialen Bereich</a:t>
            </a:r>
          </a:p>
          <a:p>
            <a:r>
              <a:rPr lang="de-DE" dirty="0" smtClean="0"/>
              <a:t>Hochbegabung im praktischen Handeln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114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Wie erkennt man Hochbegabung?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1547664" y="2132856"/>
            <a:ext cx="2939521" cy="521632"/>
          </a:xfrm>
        </p:spPr>
        <p:txBody>
          <a:bodyPr/>
          <a:lstStyle/>
          <a:p>
            <a:r>
              <a:rPr lang="de-DE" dirty="0" smtClean="0"/>
              <a:t>Merkmale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 smtClean="0"/>
              <a:t>Arbeitshaltung und Interessen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de-DE" sz="1600" dirty="0" smtClean="0"/>
              <a:t>Vorsprung </a:t>
            </a:r>
            <a:r>
              <a:rPr lang="de-DE" sz="1600" dirty="0"/>
              <a:t>in der Entwicklung </a:t>
            </a:r>
            <a:r>
              <a:rPr lang="de-DE" sz="1600" dirty="0" smtClean="0"/>
              <a:t>grundlegender Fertigkeiten vs. Gleichaltrige</a:t>
            </a:r>
          </a:p>
          <a:p>
            <a:r>
              <a:rPr lang="de-DE" sz="1600" dirty="0" smtClean="0"/>
              <a:t>Schnelle Auffassungsgabe</a:t>
            </a:r>
          </a:p>
          <a:p>
            <a:r>
              <a:rPr lang="de-DE" sz="1600" dirty="0" smtClean="0"/>
              <a:t>Großer Wortschatz</a:t>
            </a:r>
          </a:p>
          <a:p>
            <a:r>
              <a:rPr lang="de-DE" sz="1600" dirty="0" smtClean="0"/>
              <a:t>Fortgeschrittene logische Denkfähigkeit</a:t>
            </a:r>
          </a:p>
          <a:p>
            <a:r>
              <a:rPr lang="de-DE" sz="1600" dirty="0" smtClean="0"/>
              <a:t>Kritisches Denken</a:t>
            </a:r>
            <a:endParaRPr lang="de-DE" sz="1600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de-DE" sz="1600" dirty="0" smtClean="0"/>
              <a:t>Interesse an Erwachsenenthemen</a:t>
            </a:r>
          </a:p>
          <a:p>
            <a:r>
              <a:rPr lang="de-DE" sz="1600" dirty="0" smtClean="0"/>
              <a:t>Selbstständiges Arbeiten</a:t>
            </a:r>
          </a:p>
          <a:p>
            <a:r>
              <a:rPr lang="de-DE" sz="1600" dirty="0" smtClean="0"/>
              <a:t>Auftreten von Langeweile in Form von Störungen</a:t>
            </a:r>
          </a:p>
          <a:p>
            <a:r>
              <a:rPr lang="de-DE" sz="1600" dirty="0" smtClean="0"/>
              <a:t>Intensive Beschäftigung mit Problemen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89082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Förderungsmöglichkeiten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/>
              <a:t>Zusätzliches Material im Unterricht</a:t>
            </a:r>
          </a:p>
          <a:p>
            <a:r>
              <a:rPr lang="de-DE" b="1" dirty="0" smtClean="0"/>
              <a:t>Wahl der Arbeitsformen im Unterricht</a:t>
            </a:r>
          </a:p>
          <a:p>
            <a:r>
              <a:rPr lang="de-DE" b="1" dirty="0" smtClean="0"/>
              <a:t>Wettbewerbe</a:t>
            </a:r>
          </a:p>
          <a:p>
            <a:r>
              <a:rPr lang="de-DE" b="1" dirty="0" smtClean="0"/>
              <a:t>Kurse</a:t>
            </a:r>
          </a:p>
          <a:p>
            <a:r>
              <a:rPr lang="de-DE" b="1" dirty="0" smtClean="0"/>
              <a:t>Überspringen von Klassen</a:t>
            </a:r>
          </a:p>
          <a:p>
            <a:r>
              <a:rPr lang="de-DE" b="1" dirty="0" smtClean="0"/>
              <a:t>„Teilspringen“</a:t>
            </a:r>
          </a:p>
          <a:p>
            <a:r>
              <a:rPr lang="de-DE" b="1" dirty="0" smtClean="0"/>
              <a:t>ECHA – Ausbildungslehrgang</a:t>
            </a:r>
          </a:p>
          <a:p>
            <a:pPr marL="0" indent="0">
              <a:buNone/>
            </a:pPr>
            <a:endParaRPr lang="de-DE" b="1" dirty="0" smtClean="0"/>
          </a:p>
          <a:p>
            <a:endParaRPr lang="de-DE" b="1" dirty="0" smtClean="0"/>
          </a:p>
          <a:p>
            <a:pPr marL="0" indent="0" algn="ctr">
              <a:buNone/>
            </a:pP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976431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Videoclip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hlinkClick r:id="rId2"/>
              </a:rPr>
              <a:t>https://</a:t>
            </a:r>
            <a:r>
              <a:rPr lang="de-DE" dirty="0" smtClean="0">
                <a:hlinkClick r:id="rId2"/>
              </a:rPr>
              <a:t>www.youtube.com/watch?v=TF_2U95AB7I&amp;t=620s</a:t>
            </a:r>
            <a:r>
              <a:rPr lang="de-DE" dirty="0" smtClean="0"/>
              <a:t> </a:t>
            </a:r>
          </a:p>
          <a:p>
            <a:r>
              <a:rPr lang="de-DE" dirty="0" smtClean="0"/>
              <a:t>5:00 – 6:15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7:38 – 9:00</a:t>
            </a:r>
          </a:p>
        </p:txBody>
      </p:sp>
    </p:spTree>
    <p:extLst>
      <p:ext uri="{BB962C8B-B14F-4D97-AF65-F5344CB8AC3E}">
        <p14:creationId xmlns:p14="http://schemas.microsoft.com/office/powerpoint/2010/main" val="3912045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1763688" y="3068960"/>
            <a:ext cx="5723468" cy="1828090"/>
          </a:xfrm>
        </p:spPr>
        <p:txBody>
          <a:bodyPr>
            <a:normAutofit fontScale="90000"/>
          </a:bodyPr>
          <a:lstStyle/>
          <a:p>
            <a:r>
              <a:rPr lang="de-DE" sz="3600" i="1" dirty="0"/>
              <a:t>Jedes Kind, jeder Jugendliche hat das Recht, optimal gefördert und zu Leistungen angespornt zu werden. </a:t>
            </a:r>
            <a:r>
              <a:rPr lang="de-DE" i="1" dirty="0"/>
              <a:t/>
            </a:r>
            <a:br>
              <a:rPr lang="de-DE" i="1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type="subTitle" idx="1"/>
          </p:nvPr>
        </p:nvSpPr>
        <p:spPr>
          <a:xfrm>
            <a:off x="1763688" y="3212976"/>
            <a:ext cx="5712179" cy="1524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02329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n">
  <a:themeElements>
    <a:clrScheme name="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0</TotalTime>
  <Words>224</Words>
  <Application>Microsoft Office PowerPoint</Application>
  <PresentationFormat>Bildschirmpräsentation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Pin</vt:lpstr>
      <vt:lpstr>Hochbegabung und Begabtenförderung</vt:lpstr>
      <vt:lpstr>Inhalt</vt:lpstr>
      <vt:lpstr>Was ist Hochbegabung?</vt:lpstr>
      <vt:lpstr>Mehr – Faktoren - Modell</vt:lpstr>
      <vt:lpstr>Weitere Bereiche der Hochbegabung</vt:lpstr>
      <vt:lpstr>Wie erkennt man Hochbegabung?</vt:lpstr>
      <vt:lpstr>Förderungsmöglichkeiten</vt:lpstr>
      <vt:lpstr>Videoclip</vt:lpstr>
      <vt:lpstr>Jedes Kind, jeder Jugendliche hat das Recht, optimal gefördert und zu Leistungen angespornt zu werden.  </vt:lpstr>
      <vt:lpstr>Quellen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Hochbegabung und Begabtenförderung</dc:title>
  <dc:creator>Besitzer</dc:creator>
  <cp:lastModifiedBy>Besitzer</cp:lastModifiedBy>
  <cp:revision>12</cp:revision>
  <dcterms:created xsi:type="dcterms:W3CDTF">2018-06-17T07:22:30Z</dcterms:created>
  <dcterms:modified xsi:type="dcterms:W3CDTF">2018-06-23T13:09:57Z</dcterms:modified>
</cp:coreProperties>
</file>